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D16EF-14CD-94FC-78FE-EAA4C9E0DD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AD479CC2-141A-C56F-9DA3-1EE06DE91B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3D90AF0E-4DD6-57C8-201A-894967637295}"/>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C0A72661-6D26-2B13-0F41-52C073A6227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B67EFB7-7F93-FF31-FAF4-90E71B8F78FA}"/>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991012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55673B-8E79-E906-55C3-ECB951127B7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351F26B-ECDD-A31A-5EE4-7C94B423B97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FEA0C0A-1CB7-4F03-FF56-5C7226E47732}"/>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D5967BA9-D733-5D17-B648-6BD235FF870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049638B-3409-ECA0-5ECD-3B9CBEAA9B80}"/>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3018046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43454CA-F959-1B31-11A3-6CE864EC7D5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A1387D2-D588-E50D-49FE-2FCE0E79EF4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6D82DC7-80E1-285B-1F24-894030898B5B}"/>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1BCDF82A-FBF5-BD52-BD39-9D5D7EC78049}"/>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EFBD9E1-ED13-BB86-CAD4-26450ECB50CC}"/>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1538899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D54084-7B34-DF17-200A-0873A142975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D2FF755-07F9-08BF-DA0A-52F7931512F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E3626603-6C8F-DD6A-35EF-1871AE2182DA}"/>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B97A607B-6043-088E-212E-C6E137DB46A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E8459E8-F2FB-F212-DE51-BC21F7850F4A}"/>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33953047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089FA6-4476-4018-0F40-AE38F50E70D3}"/>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BF55289-F79E-48AD-9E0C-5AC5F8BAD31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B64C2B8-1E22-00C0-696B-33F43F4429DD}"/>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64933285-71BA-A7DB-15E8-2184BB21774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B83B08D-939C-0EFB-9BE5-21F54F1B924F}"/>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2694680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CC3C80-0FB8-F4CD-C18C-4ACB3D7BB6E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B6FE9DBE-12D4-3979-F4FB-C1AEEFC7BE4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4224914E-81E0-18C5-3DDC-E2F020070EB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FC831706-6601-3F5F-01B7-9E8F502AA382}"/>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6" name="Marcador de pie de página 5">
            <a:extLst>
              <a:ext uri="{FF2B5EF4-FFF2-40B4-BE49-F238E27FC236}">
                <a16:creationId xmlns:a16="http://schemas.microsoft.com/office/drawing/2014/main" id="{00C873F3-5C52-9488-799F-CA4CF3E6EB7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9EDACFE-0F89-D48B-4D1E-1B9F70380F14}"/>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3092799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E6AAFD-074C-EB6E-A5F6-4C04C456FD8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D6CB890-CBCC-9E3A-FA53-0395E345F1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B62E9354-A589-CA84-3661-E31481A69E1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D1EFDE19-8255-AB83-4ADC-FE5FA2DE62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60EA51D4-BBE5-731D-6511-C94014677B5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AE66A17-7D01-022A-F058-DACE2BA6D5F7}"/>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8" name="Marcador de pie de página 7">
            <a:extLst>
              <a:ext uri="{FF2B5EF4-FFF2-40B4-BE49-F238E27FC236}">
                <a16:creationId xmlns:a16="http://schemas.microsoft.com/office/drawing/2014/main" id="{9F9011C6-9813-539D-05EB-9DD44783133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D04F4C8-FFD4-0786-435F-BBFF002069CC}"/>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308264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C3E247-BAF7-3493-76C8-71308C51D265}"/>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71100307-66C9-F575-F608-872BED405061}"/>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4" name="Marcador de pie de página 3">
            <a:extLst>
              <a:ext uri="{FF2B5EF4-FFF2-40B4-BE49-F238E27FC236}">
                <a16:creationId xmlns:a16="http://schemas.microsoft.com/office/drawing/2014/main" id="{1CC317F6-DCF4-18E5-BED5-D229158707BD}"/>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EC5B8877-612E-C431-4F6E-8E0223D924BE}"/>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4037027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C33DC798-DE7F-C292-6116-D53A7C34A82F}"/>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3" name="Marcador de pie de página 2">
            <a:extLst>
              <a:ext uri="{FF2B5EF4-FFF2-40B4-BE49-F238E27FC236}">
                <a16:creationId xmlns:a16="http://schemas.microsoft.com/office/drawing/2014/main" id="{E2D4ED32-C3FE-E236-3EF8-5FF7DDAFD83B}"/>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B7721BA-A221-41B9-5DCC-2050AB859F1D}"/>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100505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8536B4-EAA0-6599-81C4-B30BE5987DF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5618C6B8-F740-5C2C-FE31-AC452375E2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53D04FE-C00C-7586-91D8-17D4922489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7DE7A13-44DE-C1E3-48AB-0F75CF1A2360}"/>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6" name="Marcador de pie de página 5">
            <a:extLst>
              <a:ext uri="{FF2B5EF4-FFF2-40B4-BE49-F238E27FC236}">
                <a16:creationId xmlns:a16="http://schemas.microsoft.com/office/drawing/2014/main" id="{4B25313F-5174-CA64-4695-6B99F4B23FE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A197475-909F-689E-E348-45FFEF86B0DB}"/>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2243274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880FA0-5FE8-0789-0035-5B524DCCB0F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1BED665A-B422-F574-30E6-5D3DECB838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E10A30A-EF30-9C41-4579-C6EF14190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A049C09-8DAD-ED15-16A8-E1C5FD85DE83}"/>
              </a:ext>
            </a:extLst>
          </p:cNvPr>
          <p:cNvSpPr>
            <a:spLocks noGrp="1"/>
          </p:cNvSpPr>
          <p:nvPr>
            <p:ph type="dt" sz="half" idx="10"/>
          </p:nvPr>
        </p:nvSpPr>
        <p:spPr/>
        <p:txBody>
          <a:bodyPr/>
          <a:lstStyle/>
          <a:p>
            <a:fld id="{2F9FE02D-F0A2-4F72-8EC9-29C6247EC7C8}" type="datetimeFigureOut">
              <a:rPr lang="es-MX" smtClean="0"/>
              <a:t>26/07/2024</a:t>
            </a:fld>
            <a:endParaRPr lang="es-MX"/>
          </a:p>
        </p:txBody>
      </p:sp>
      <p:sp>
        <p:nvSpPr>
          <p:cNvPr id="6" name="Marcador de pie de página 5">
            <a:extLst>
              <a:ext uri="{FF2B5EF4-FFF2-40B4-BE49-F238E27FC236}">
                <a16:creationId xmlns:a16="http://schemas.microsoft.com/office/drawing/2014/main" id="{DBF0108D-9290-65C1-59CF-4B4E4376803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A1C5DEC-E133-8AAC-687F-4825F46CC68B}"/>
              </a:ext>
            </a:extLst>
          </p:cNvPr>
          <p:cNvSpPr>
            <a:spLocks noGrp="1"/>
          </p:cNvSpPr>
          <p:nvPr>
            <p:ph type="sldNum" sz="quarter" idx="12"/>
          </p:nvPr>
        </p:nvSpPr>
        <p:spPr/>
        <p:txBody>
          <a:bodyPr/>
          <a:lstStyle/>
          <a:p>
            <a:fld id="{FEC522DF-A1B4-4902-AEC5-2BE759160FAD}" type="slidenum">
              <a:rPr lang="es-MX" smtClean="0"/>
              <a:t>‹Nº›</a:t>
            </a:fld>
            <a:endParaRPr lang="es-MX"/>
          </a:p>
        </p:txBody>
      </p:sp>
    </p:spTree>
    <p:extLst>
      <p:ext uri="{BB962C8B-B14F-4D97-AF65-F5344CB8AC3E}">
        <p14:creationId xmlns:p14="http://schemas.microsoft.com/office/powerpoint/2010/main" val="3203150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B351460-DFA3-4D0A-4A69-CC77C8DD71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E718BD9-6B18-704A-8B00-78541A32C5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C93DC2B-C42C-9012-5DE2-5CF864FD2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F9FE02D-F0A2-4F72-8EC9-29C6247EC7C8}" type="datetimeFigureOut">
              <a:rPr lang="es-MX" smtClean="0"/>
              <a:t>26/07/2024</a:t>
            </a:fld>
            <a:endParaRPr lang="es-MX"/>
          </a:p>
        </p:txBody>
      </p:sp>
      <p:sp>
        <p:nvSpPr>
          <p:cNvPr id="5" name="Marcador de pie de página 4">
            <a:extLst>
              <a:ext uri="{FF2B5EF4-FFF2-40B4-BE49-F238E27FC236}">
                <a16:creationId xmlns:a16="http://schemas.microsoft.com/office/drawing/2014/main" id="{344BC076-1961-1C04-CE48-97AC07CC8C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8750F360-9DEF-8F83-5413-AC45B4D1F9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EC522DF-A1B4-4902-AEC5-2BE759160FAD}" type="slidenum">
              <a:rPr lang="es-MX" smtClean="0"/>
              <a:t>‹Nº›</a:t>
            </a:fld>
            <a:endParaRPr lang="es-MX"/>
          </a:p>
        </p:txBody>
      </p:sp>
    </p:spTree>
    <p:extLst>
      <p:ext uri="{BB962C8B-B14F-4D97-AF65-F5344CB8AC3E}">
        <p14:creationId xmlns:p14="http://schemas.microsoft.com/office/powerpoint/2010/main" val="2076188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rive.google.com/file/d/1TBYadQ9YkwOZdIdW4C2iFJxsui_g2RDX/view?usp=sharing" TargetMode="External"/><Relationship Id="rId2" Type="http://schemas.openxmlformats.org/officeDocument/2006/relationships/hyperlink" Target="https://www.youtube.com/playlist?list=PL2YDFFqqa6jd5Cwir39dHdL5qT3hOIM5J"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0CC53-A1EF-CFEE-DE33-595202C09FFD}"/>
              </a:ext>
            </a:extLst>
          </p:cNvPr>
          <p:cNvSpPr>
            <a:spLocks noGrp="1"/>
          </p:cNvSpPr>
          <p:nvPr>
            <p:ph type="ctrTitle"/>
          </p:nvPr>
        </p:nvSpPr>
        <p:spPr/>
        <p:txBody>
          <a:bodyPr/>
          <a:lstStyle/>
          <a:p>
            <a:r>
              <a:rPr lang="es-MX" dirty="0"/>
              <a:t> </a:t>
            </a:r>
          </a:p>
        </p:txBody>
      </p:sp>
      <p:sp>
        <p:nvSpPr>
          <p:cNvPr id="3" name="Subtítulo 2">
            <a:extLst>
              <a:ext uri="{FF2B5EF4-FFF2-40B4-BE49-F238E27FC236}">
                <a16:creationId xmlns:a16="http://schemas.microsoft.com/office/drawing/2014/main" id="{CC5A9222-23E4-9196-7BD0-3CF08BF3A18E}"/>
              </a:ext>
            </a:extLst>
          </p:cNvPr>
          <p:cNvSpPr>
            <a:spLocks noGrp="1"/>
          </p:cNvSpPr>
          <p:nvPr>
            <p:ph type="subTitle" idx="1"/>
          </p:nvPr>
        </p:nvSpPr>
        <p:spPr/>
        <p:txBody>
          <a:bodyPr/>
          <a:lstStyle/>
          <a:p>
            <a:endParaRPr lang="es-MX"/>
          </a:p>
        </p:txBody>
      </p:sp>
      <p:pic>
        <p:nvPicPr>
          <p:cNvPr id="7" name="Imagen 6">
            <a:extLst>
              <a:ext uri="{FF2B5EF4-FFF2-40B4-BE49-F238E27FC236}">
                <a16:creationId xmlns:a16="http://schemas.microsoft.com/office/drawing/2014/main" id="{5E58156F-9945-14D3-FEB7-77EBBA23551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56299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EBA8C5-104F-6E23-C8E2-C2C209A7D6A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4BBCA35-AE6D-DBAA-EFC1-CC26BFB59CA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FCCEBAE-ADE8-252D-C7AE-D0C9C105FD1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8194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D718D8-2090-940A-742C-376AA9953BE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01F7AF6-9EA2-1E27-DDC6-0F9BD2A6D93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C233D0E-68A1-69BA-E434-EEB48701821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02099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29BEE5-812D-6D0B-87E9-34ABAB9C4EF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A3C71B1-D65F-FF2E-C2D8-8AB585AF5C4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CE008F6-1925-6CB6-E1C1-457754EF767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70572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8559A3-BD3C-A6DB-AE9C-6446F012E77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7370C72-C958-E141-72C9-8537D97BF0B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3DB885D6-3B25-5CCF-B823-3F956149F0D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0894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643AE6-CBB8-499E-597D-743A8D3C142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B0AFDCD-9124-5AA7-CECD-0E79A02722A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37EBDB4-2BD3-3BCA-1110-6C400A04DFE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9963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E1704D-51EF-CA38-3FCF-C91F56D43AB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01D534C-7031-4EA0-D662-2BE991F6BEC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544401-68C2-6358-47FC-2A7E3453116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818646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9AFA43-5368-6D72-C25A-5BD98A39B0F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8B44840-2447-A028-6A55-7DD1C274B0B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D048156-1B2D-0544-4640-1F5D25C6ADD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050629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5359EF-725C-CCEE-A9B9-720D12B35CF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73FA5D8-E475-1151-EAF3-8A78CEF6FF3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5C5A2B1-7F90-3A15-8119-457930F9ADB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287760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37B854-4334-3806-7AFA-7B7CA7CECA2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E93526D-B90A-9070-7D88-5C7887713CE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DAB6C2E-E2E1-B1B6-355C-B11DEAA8FB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10600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1C4260-A5E7-F71A-6FE9-AFE1BC7002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34B160D-7517-BE30-7376-06303993C32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9561D69-2440-1765-DE45-D909F341087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2512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AAD5EE-E871-2884-86E4-2E1A023CDA3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0708196-8240-3287-B2E3-E53B2FE5597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D29169E-0DF0-3F2F-A764-B1DE9BF5B76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13028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F1EA9F-B6A8-5A73-18C8-C5FE42EAEC9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F9E762E-0537-D51B-6FE6-E6FA2572911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1482000-1244-1391-3F77-C067C912718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9129361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14F6E-90D6-56A6-E4C1-5C3827CCE25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6F8546F-46EE-5D66-0427-A2CCC0BC68C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792150E-940B-1074-32DB-742ECAD8554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539700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8D650-E1EF-106D-B0FB-C3AE8F9124C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A247F22-F85F-5212-7135-A3C18E043B1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FCF4538-3DD9-1611-475D-216B02EBDBE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2019826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01DDE3-92F3-4900-45F0-155120963BE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ECAAF89-09C6-A26D-BAD6-5DB84B5F714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8CD9D86-3356-B760-2D5F-A4F2DBB92E5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84459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C072A-D177-A46D-A23F-557A8FAD6F6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BB429AE-083D-4677-AB55-D208D3706C5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23896D9-28B6-E9F3-326A-C8F71A983C9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0100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49D7D-1B24-C1E6-FA73-B1121962F37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B0F69B7-8176-C829-15DA-7B820EE5AE9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B943292-47DB-72DA-36A5-19D13D1E859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399185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AB314-79C3-0A3A-5AD7-1BF6B0C4E44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301E990-44DA-68EC-CC79-E9F84B8251C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9F7E60C-20AB-F144-276E-552FF75A870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92536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251263-92F0-6769-986F-C96210AFC4C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9FCA686-36A9-5E1F-DB18-949EBBBAE16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DD60475-50AC-9AFA-D146-A425351CF16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01412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4FD5AF-E8D4-94A1-E009-21A2D4C284F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9BB9495-D9D6-FEB2-7394-1F9E1DD801B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E4D3AAA-A08F-6225-2AC1-CEB230C543E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852862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8BCDD3-606D-BBFB-6DDB-9122530A7399}"/>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47BA270-4F39-3E1F-513F-F17818311A4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287A0DF-9003-CBB5-8A10-F4C6D6E174C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79603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C6950-2DA8-5E0C-01BD-F05B95C815C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4E1E50E-1C1C-5A86-1C99-5B99B5AB830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EA23A6E-3D33-1065-E7A2-10A24D23105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65803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F79C42C-C797-7DF0-8DE2-A536CFA2600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72F488D-9527-DACA-3280-2C4503EC398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0BC70D2-F294-0A00-CFBA-EECA2DAD08E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22167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66927F-6D5B-1459-1B56-F83E0EF89BA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D963B5E-F050-9709-D1FA-0AAF05B92B0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289231D-00B8-3C24-D35E-11E4B8B7B80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49909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541048-D2B5-A969-F2C8-EFC2BBC0D1D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46796CB-3BED-41CF-8841-25D50E120A3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B549580-0BBB-B0F8-5787-89EEEFBDB60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309980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1F9561-D654-3855-94F5-2F02BACB4BC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9AB1575-D7AF-8D90-D448-882A9FAFA88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F92F242-4FEB-1FD6-2D17-8F46641C0A5C}"/>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5921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37C39C-A142-CB47-6134-FE9C2B25436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3752909-100F-0654-6289-D9A7E7A558E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A141863-64FA-34BF-27A7-8EAAB74AEBD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305604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39DB2-2C3A-824F-B771-A151DC0F11D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238D435-8D9E-4885-DA6E-87B6664213A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D8A98A1-0C91-BB1C-5DEB-6089FB756F0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300068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6F9680-64A9-2A1B-FAB0-D40CCED6B51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DB127C3-E1B2-FBBD-C95E-5E0B0049DEB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F352B88-C6E3-1BE4-70DD-7F153FAFE1C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965121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BB4B40-06FA-0CE1-4964-B046234A082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821B09A-5989-AEA0-EDE7-9A817A6DCFF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2BDB190-9F03-6AA9-9FD4-6A8DDD245B2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98979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1E29A3-FA13-37FC-A4F2-C85AC4AB18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78F8FF9-F240-3686-492D-DF8CCB74244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CAF8756-A197-BF14-11F1-48967655DDD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947013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D0155A-87C0-E887-0ED6-7F33DB298C0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881F8F8-C836-E59F-A1C4-8A2D99BF3B3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B99B862-76CC-C61B-4BE4-2A0D1DF2832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0209334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797F44-C929-0B10-25C7-4EBFA52F9F9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107C082-07A5-84C2-BCBF-70C62E67CAF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C975F55-34B9-8672-F6B5-916591ED335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11475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9CD6C8-EEE5-3DB8-097F-6A9D2FB1B3A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DD29E02-D131-1499-8C2C-4611E7875851}"/>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B15DEA8-FC14-A9A3-2D1A-9194CB4D006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558308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61EBC2C-51E5-22DB-9044-6FF1EEFA02BD}"/>
              </a:ext>
            </a:extLst>
          </p:cNvPr>
          <p:cNvSpPr>
            <a:spLocks noGrp="1"/>
          </p:cNvSpPr>
          <p:nvPr>
            <p:ph idx="1"/>
          </p:nvPr>
        </p:nvSpPr>
        <p:spPr>
          <a:xfrm>
            <a:off x="179293" y="158190"/>
            <a:ext cx="11667565" cy="6444316"/>
          </a:xfrm>
        </p:spPr>
        <p:txBody>
          <a:bodyPr/>
          <a:lstStyle/>
          <a:p>
            <a:pPr marL="0" indent="0">
              <a:buNone/>
            </a:pPr>
            <a:r>
              <a:rPr lang="es-MX" dirty="0">
                <a:solidFill>
                  <a:srgbClr val="FF0000"/>
                </a:solidFill>
              </a:rPr>
              <a:t>Bernoulli</a:t>
            </a:r>
          </a:p>
          <a:p>
            <a:pPr marL="0" indent="0">
              <a:buNone/>
            </a:pPr>
            <a:r>
              <a:rPr lang="es-MX" dirty="0"/>
              <a:t>La probabilidad de Bernoulli es un concepto fundamental en teoría de probabilidad y estadística. Aquí te presento una explicación concisa de la teoría y algunos ejemplos:</a:t>
            </a:r>
          </a:p>
          <a:p>
            <a:r>
              <a:rPr lang="es-MX" dirty="0"/>
              <a:t>Teoría:</a:t>
            </a:r>
          </a:p>
          <a:p>
            <a:pPr lvl="1">
              <a:buFont typeface="+mj-lt"/>
              <a:buAutoNum type="arabicPeriod"/>
            </a:pPr>
            <a:r>
              <a:rPr lang="es-MX" dirty="0"/>
              <a:t>Definición: La distribución de Bernoulli modela un experimento aleatorio con solo dos resultados posibles: éxito (1) o fracaso (0).</a:t>
            </a:r>
          </a:p>
          <a:p>
            <a:pPr lvl="1">
              <a:buFont typeface="+mj-lt"/>
              <a:buAutoNum type="arabicPeriod"/>
            </a:pPr>
            <a:r>
              <a:rPr lang="es-MX" dirty="0"/>
              <a:t>Parámetro: Se denota como p la probabilidad de éxito, y q = 1 - p es la probabilidad de fracaso.</a:t>
            </a:r>
          </a:p>
          <a:p>
            <a:pPr lvl="1">
              <a:buFont typeface="+mj-lt"/>
              <a:buAutoNum type="arabicPeriod"/>
            </a:pPr>
            <a:r>
              <a:rPr lang="es-MX" dirty="0"/>
              <a:t>Función de probabilidad: P(X = 1) = p P(X = 0) = 1 - p = q</a:t>
            </a:r>
          </a:p>
          <a:p>
            <a:pPr lvl="1">
              <a:buFont typeface="+mj-lt"/>
              <a:buAutoNum type="arabicPeriod"/>
            </a:pPr>
            <a:r>
              <a:rPr lang="es-MX" dirty="0"/>
              <a:t>Valor esperado: E(X) = p</a:t>
            </a:r>
          </a:p>
          <a:p>
            <a:pPr lvl="1">
              <a:buFont typeface="+mj-lt"/>
              <a:buAutoNum type="arabicPeriod"/>
            </a:pPr>
            <a:r>
              <a:rPr lang="es-MX" dirty="0"/>
              <a:t>Varianza: Var(X) = p(1-p) = </a:t>
            </a:r>
            <a:r>
              <a:rPr lang="es-MX" dirty="0" err="1"/>
              <a:t>pq</a:t>
            </a:r>
            <a:endParaRPr lang="es-MX" dirty="0"/>
          </a:p>
          <a:p>
            <a:pPr marL="0" indent="0">
              <a:buNone/>
            </a:pPr>
            <a:endParaRPr lang="es-MX" dirty="0"/>
          </a:p>
          <a:p>
            <a:pPr marL="0" indent="0">
              <a:buNone/>
            </a:pPr>
            <a:endParaRPr lang="es-MX" dirty="0"/>
          </a:p>
        </p:txBody>
      </p:sp>
    </p:spTree>
    <p:extLst>
      <p:ext uri="{BB962C8B-B14F-4D97-AF65-F5344CB8AC3E}">
        <p14:creationId xmlns:p14="http://schemas.microsoft.com/office/powerpoint/2010/main" val="193066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E8E3128-1D1F-4C68-3E07-DB36256F0DE0}"/>
              </a:ext>
            </a:extLst>
          </p:cNvPr>
          <p:cNvSpPr>
            <a:spLocks noGrp="1"/>
          </p:cNvSpPr>
          <p:nvPr>
            <p:ph idx="1"/>
          </p:nvPr>
        </p:nvSpPr>
        <p:spPr>
          <a:xfrm>
            <a:off x="342900" y="333000"/>
            <a:ext cx="11506200" cy="6148482"/>
          </a:xfrm>
        </p:spPr>
        <p:txBody>
          <a:bodyPr>
            <a:normAutofit/>
          </a:bodyPr>
          <a:lstStyle/>
          <a:p>
            <a:pPr marL="0" indent="0">
              <a:buNone/>
            </a:pPr>
            <a:r>
              <a:rPr lang="es-MX" dirty="0"/>
              <a:t>La función de probabilidad de Bernoulli describe la probabilidad de cada resultado posible en un experimento de Bernoulli. Se define matemáticamente de la siguiente manera:</a:t>
            </a:r>
          </a:p>
          <a:p>
            <a:r>
              <a:rPr lang="es-MX" dirty="0"/>
              <a:t>P(X = k) = </a:t>
            </a:r>
            <a:r>
              <a:rPr lang="es-MX" dirty="0" err="1"/>
              <a:t>p^k</a:t>
            </a:r>
            <a:r>
              <a:rPr lang="es-MX" dirty="0"/>
              <a:t> * (1-p)^(1-k), donde k ∈ {0, 1}</a:t>
            </a:r>
          </a:p>
          <a:p>
            <a:r>
              <a:rPr lang="es-MX" dirty="0"/>
              <a:t>Desglosemos esto:</a:t>
            </a:r>
          </a:p>
          <a:p>
            <a:pPr lvl="1">
              <a:buFont typeface="+mj-lt"/>
              <a:buAutoNum type="arabicPeriod"/>
            </a:pPr>
            <a:r>
              <a:rPr lang="es-MX" dirty="0"/>
              <a:t>X es la variable aleatoria de Bernoulli.</a:t>
            </a:r>
          </a:p>
          <a:p>
            <a:pPr lvl="1">
              <a:buFont typeface="+mj-lt"/>
              <a:buAutoNum type="arabicPeriod"/>
            </a:pPr>
            <a:r>
              <a:rPr lang="es-MX" dirty="0"/>
              <a:t>k es el valor que puede tomar X (0 o 1).</a:t>
            </a:r>
          </a:p>
          <a:p>
            <a:pPr lvl="1">
              <a:buFont typeface="+mj-lt"/>
              <a:buAutoNum type="arabicPeriod"/>
            </a:pPr>
            <a:r>
              <a:rPr lang="es-MX" dirty="0"/>
              <a:t>p es la probabilidad de éxito (X = 1).</a:t>
            </a:r>
          </a:p>
          <a:p>
            <a:pPr lvl="1">
              <a:buFont typeface="+mj-lt"/>
              <a:buAutoNum type="arabicPeriod"/>
            </a:pPr>
            <a:r>
              <a:rPr lang="es-MX" dirty="0"/>
              <a:t>1-p es la probabilidad de fracaso (X = 0).</a:t>
            </a:r>
          </a:p>
          <a:p>
            <a:r>
              <a:rPr lang="es-MX" dirty="0"/>
              <a:t>Podemos escribir esta función de forma más explícita:</a:t>
            </a:r>
          </a:p>
          <a:p>
            <a:r>
              <a:rPr lang="es-MX" dirty="0"/>
              <a:t>P(X = 1) = p P(X = 0) = 1 - p</a:t>
            </a:r>
          </a:p>
          <a:p>
            <a:pPr marL="0" indent="0">
              <a:buNone/>
            </a:pPr>
            <a:endParaRPr lang="es-MX" dirty="0"/>
          </a:p>
        </p:txBody>
      </p:sp>
    </p:spTree>
    <p:extLst>
      <p:ext uri="{BB962C8B-B14F-4D97-AF65-F5344CB8AC3E}">
        <p14:creationId xmlns:p14="http://schemas.microsoft.com/office/powerpoint/2010/main" val="2430661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255A08-C44F-3A1A-3E1A-568C8AB70D7F}"/>
              </a:ext>
            </a:extLst>
          </p:cNvPr>
          <p:cNvSpPr>
            <a:spLocks noGrp="1"/>
          </p:cNvSpPr>
          <p:nvPr>
            <p:ph idx="1"/>
          </p:nvPr>
        </p:nvSpPr>
        <p:spPr>
          <a:xfrm>
            <a:off x="273424" y="158189"/>
            <a:ext cx="11438964" cy="6430869"/>
          </a:xfrm>
        </p:spPr>
        <p:txBody>
          <a:bodyPr>
            <a:normAutofit fontScale="62500" lnSpcReduction="20000"/>
          </a:bodyPr>
          <a:lstStyle/>
          <a:p>
            <a:r>
              <a:rPr lang="es-MX" dirty="0"/>
              <a:t>La probabilidad de Bernoulli es un concepto fundamental en teoría de probabilidad y estadística. Aquí te presento una explicación concisa de la teoría y algunos ejemplos:</a:t>
            </a:r>
          </a:p>
          <a:p>
            <a:r>
              <a:rPr lang="es-MX" dirty="0"/>
              <a:t>Teoría:</a:t>
            </a:r>
          </a:p>
          <a:p>
            <a:pPr>
              <a:buFont typeface="+mj-lt"/>
              <a:buAutoNum type="arabicPeriod"/>
            </a:pPr>
            <a:r>
              <a:rPr lang="es-MX" dirty="0"/>
              <a:t>Definición: La distribución de Bernoulli modela un experimento aleatorio con solo dos resultados posibles: éxito (1) o fracaso (0).</a:t>
            </a:r>
          </a:p>
          <a:p>
            <a:pPr>
              <a:buFont typeface="+mj-lt"/>
              <a:buAutoNum type="arabicPeriod"/>
            </a:pPr>
            <a:r>
              <a:rPr lang="es-MX" dirty="0"/>
              <a:t>Parámetro: Se denota como p la probabilidad de éxito, y q = 1 - p es la probabilidad de fracaso.</a:t>
            </a:r>
          </a:p>
          <a:p>
            <a:pPr>
              <a:buFont typeface="+mj-lt"/>
              <a:buAutoNum type="arabicPeriod"/>
            </a:pPr>
            <a:r>
              <a:rPr lang="es-MX" dirty="0"/>
              <a:t>Función de probabilidad: P(X = 1) = p P(X = 0) = 1 - p = q</a:t>
            </a:r>
          </a:p>
          <a:p>
            <a:pPr>
              <a:buFont typeface="+mj-lt"/>
              <a:buAutoNum type="arabicPeriod"/>
            </a:pPr>
            <a:r>
              <a:rPr lang="es-MX" dirty="0"/>
              <a:t>Valor esperado: E(X) = p</a:t>
            </a:r>
          </a:p>
          <a:p>
            <a:pPr>
              <a:buFont typeface="+mj-lt"/>
              <a:buAutoNum type="arabicPeriod"/>
            </a:pPr>
            <a:r>
              <a:rPr lang="es-MX" dirty="0"/>
              <a:t>Varianza: Var(X) = p(1-p) = </a:t>
            </a:r>
            <a:r>
              <a:rPr lang="es-MX" dirty="0" err="1"/>
              <a:t>pq</a:t>
            </a:r>
            <a:endParaRPr lang="es-MX" dirty="0"/>
          </a:p>
          <a:p>
            <a:r>
              <a:rPr lang="es-MX" dirty="0"/>
              <a:t>Ejemplos:</a:t>
            </a:r>
          </a:p>
          <a:p>
            <a:pPr>
              <a:buFont typeface="+mj-lt"/>
              <a:buAutoNum type="arabicPeriod"/>
            </a:pPr>
            <a:r>
              <a:rPr lang="es-MX" dirty="0"/>
              <a:t>Lanzamiento de una moneda: </a:t>
            </a:r>
          </a:p>
          <a:p>
            <a:pPr marL="742950" lvl="1" indent="-285750">
              <a:buFont typeface="+mj-lt"/>
              <a:buAutoNum type="arabicPeriod"/>
            </a:pPr>
            <a:r>
              <a:rPr lang="es-MX" dirty="0"/>
              <a:t>Éxito: obtener cara (p = 0.5)</a:t>
            </a:r>
          </a:p>
          <a:p>
            <a:pPr marL="742950" lvl="1" indent="-285750">
              <a:buFont typeface="+mj-lt"/>
              <a:buAutoNum type="arabicPeriod"/>
            </a:pPr>
            <a:r>
              <a:rPr lang="es-MX" dirty="0"/>
              <a:t>Fracaso: obtener cruz (q = 0.5)</a:t>
            </a:r>
          </a:p>
          <a:p>
            <a:pPr>
              <a:buFont typeface="+mj-lt"/>
              <a:buAutoNum type="arabicPeriod"/>
            </a:pPr>
            <a:r>
              <a:rPr lang="es-MX" dirty="0"/>
              <a:t>Prueba de control de calidad: </a:t>
            </a:r>
          </a:p>
          <a:p>
            <a:pPr marL="742950" lvl="1" indent="-285750">
              <a:buFont typeface="+mj-lt"/>
              <a:buAutoNum type="arabicPeriod"/>
            </a:pPr>
            <a:r>
              <a:rPr lang="es-MX" dirty="0"/>
              <a:t>Éxito: producto pasa la inspección (p = 0.95)</a:t>
            </a:r>
          </a:p>
          <a:p>
            <a:pPr marL="742950" lvl="1" indent="-285750">
              <a:buFont typeface="+mj-lt"/>
              <a:buAutoNum type="arabicPeriod"/>
            </a:pPr>
            <a:r>
              <a:rPr lang="es-MX" dirty="0"/>
              <a:t>Fracaso: producto no pasa la inspección (q = 0.05)</a:t>
            </a:r>
          </a:p>
          <a:p>
            <a:pPr>
              <a:buFont typeface="+mj-lt"/>
              <a:buAutoNum type="arabicPeriod"/>
            </a:pPr>
            <a:r>
              <a:rPr lang="es-MX" dirty="0"/>
              <a:t>Resultado de un partido de fútbol: </a:t>
            </a:r>
          </a:p>
          <a:p>
            <a:pPr marL="742950" lvl="1" indent="-285750">
              <a:buFont typeface="+mj-lt"/>
              <a:buAutoNum type="arabicPeriod"/>
            </a:pPr>
            <a:r>
              <a:rPr lang="es-MX" dirty="0"/>
              <a:t>Éxito: equipo local gana (p = 0.6)</a:t>
            </a:r>
          </a:p>
          <a:p>
            <a:pPr marL="742950" lvl="1" indent="-285750">
              <a:buFont typeface="+mj-lt"/>
              <a:buAutoNum type="arabicPeriod"/>
            </a:pPr>
            <a:r>
              <a:rPr lang="es-MX" dirty="0"/>
              <a:t>Fracaso: equipo local no gana (empata o pierde) (q = 0.4)</a:t>
            </a:r>
          </a:p>
          <a:p>
            <a:pPr>
              <a:buFont typeface="+mj-lt"/>
              <a:buAutoNum type="arabicPeriod"/>
            </a:pPr>
            <a:r>
              <a:rPr lang="es-MX" dirty="0"/>
              <a:t>Compra en línea: </a:t>
            </a:r>
          </a:p>
          <a:p>
            <a:pPr marL="742950" lvl="1" indent="-285750">
              <a:buFont typeface="+mj-lt"/>
              <a:buAutoNum type="arabicPeriod"/>
            </a:pPr>
            <a:r>
              <a:rPr lang="es-MX" dirty="0"/>
              <a:t>Éxito: cliente realiza una compra (p = 0.03)</a:t>
            </a:r>
          </a:p>
          <a:p>
            <a:pPr marL="742950" lvl="1" indent="-285750">
              <a:buFont typeface="+mj-lt"/>
              <a:buAutoNum type="arabicPeriod"/>
            </a:pPr>
            <a:r>
              <a:rPr lang="es-MX" dirty="0"/>
              <a:t>Fracaso: cliente no realiza una compra (q = 0.97)</a:t>
            </a:r>
          </a:p>
          <a:p>
            <a:endParaRPr lang="es-MX" dirty="0"/>
          </a:p>
        </p:txBody>
      </p:sp>
    </p:spTree>
    <p:extLst>
      <p:ext uri="{BB962C8B-B14F-4D97-AF65-F5344CB8AC3E}">
        <p14:creationId xmlns:p14="http://schemas.microsoft.com/office/powerpoint/2010/main" val="33301929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B45DC10-324F-B278-090A-0B4C9662B523}"/>
              </a:ext>
            </a:extLst>
          </p:cNvPr>
          <p:cNvSpPr>
            <a:spLocks noGrp="1"/>
          </p:cNvSpPr>
          <p:nvPr>
            <p:ph idx="1"/>
          </p:nvPr>
        </p:nvSpPr>
        <p:spPr>
          <a:xfrm>
            <a:off x="1095935" y="1005355"/>
            <a:ext cx="10000130" cy="5099610"/>
          </a:xfrm>
        </p:spPr>
        <p:txBody>
          <a:bodyPr/>
          <a:lstStyle/>
          <a:p>
            <a:pPr marL="0" indent="0" algn="ctr">
              <a:buNone/>
            </a:pPr>
            <a:r>
              <a:rPr lang="es-MX" sz="3200" b="1" i="0" dirty="0">
                <a:solidFill>
                  <a:srgbClr val="FF0000"/>
                </a:solidFill>
                <a:effectLst/>
                <a:highlight>
                  <a:srgbClr val="FFFFFF"/>
                </a:highlight>
                <a:latin typeface="open sans" panose="020B0606030504020204" pitchFamily="34" charset="0"/>
              </a:rPr>
              <a:t>Distribución Binomial</a:t>
            </a:r>
          </a:p>
          <a:p>
            <a:pPr marL="0" indent="0" algn="l">
              <a:buNone/>
            </a:pPr>
            <a:endParaRPr lang="es-MX" b="0" i="0" dirty="0">
              <a:solidFill>
                <a:srgbClr val="FF0000"/>
              </a:solidFill>
              <a:effectLst/>
              <a:highlight>
                <a:srgbClr val="FFFFFF"/>
              </a:highlight>
              <a:latin typeface="open sans" panose="020B0606030504020204" pitchFamily="34" charset="0"/>
            </a:endParaRPr>
          </a:p>
          <a:p>
            <a:pPr marL="0" indent="0" algn="l">
              <a:buNone/>
            </a:pPr>
            <a:r>
              <a:rPr lang="es-MX" b="0" i="0" dirty="0">
                <a:solidFill>
                  <a:srgbClr val="212529"/>
                </a:solidFill>
                <a:effectLst/>
                <a:highlight>
                  <a:srgbClr val="FFFFFF"/>
                </a:highlight>
                <a:latin typeface="open sans" panose="020B0606030504020204" pitchFamily="34" charset="0"/>
              </a:rPr>
              <a:t>La distribución binomial es un modelo estadístico que se utiliza para predecir la probabilidad de obtener un número específico de éxitos en un número fijo de intentos, cada uno con dos posibles resultados (éxito o fracaso) y donde cada intento es independiente de los demás.</a:t>
            </a:r>
          </a:p>
          <a:p>
            <a:pPr algn="l">
              <a:buFont typeface="Arial" panose="020B0604020202020204" pitchFamily="34" charset="0"/>
              <a:buChar char="•"/>
            </a:pPr>
            <a:r>
              <a:rPr lang="es-MX" b="0" i="0" dirty="0">
                <a:solidFill>
                  <a:srgbClr val="212529"/>
                </a:solidFill>
                <a:effectLst/>
                <a:highlight>
                  <a:srgbClr val="FFFFFF"/>
                </a:highlight>
                <a:latin typeface="open sans" panose="020B0606030504020204" pitchFamily="34" charset="0"/>
              </a:rPr>
              <a:t>Nos ayuda a calcular la probabilidad de obtener un número específico de éxitos en un conjunto de pruebas.</a:t>
            </a:r>
          </a:p>
          <a:p>
            <a:pPr marL="0" indent="0">
              <a:buNone/>
            </a:pPr>
            <a:br>
              <a:rPr lang="es-MX" b="0" i="0" dirty="0">
                <a:solidFill>
                  <a:srgbClr val="212529"/>
                </a:solidFill>
                <a:effectLst/>
                <a:highlight>
                  <a:srgbClr val="FFFFFF"/>
                </a:highlight>
                <a:latin typeface="open sans" panose="020B0606030504020204" pitchFamily="34" charset="0"/>
              </a:rPr>
            </a:br>
            <a:endParaRPr lang="es-MX" dirty="0"/>
          </a:p>
        </p:txBody>
      </p:sp>
    </p:spTree>
    <p:extLst>
      <p:ext uri="{BB962C8B-B14F-4D97-AF65-F5344CB8AC3E}">
        <p14:creationId xmlns:p14="http://schemas.microsoft.com/office/powerpoint/2010/main" val="218531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8835BFD-DF64-1D0C-24DE-4A038C598A6D}"/>
              </a:ext>
            </a:extLst>
          </p:cNvPr>
          <p:cNvSpPr>
            <a:spLocks noGrp="1"/>
          </p:cNvSpPr>
          <p:nvPr>
            <p:ph idx="1"/>
          </p:nvPr>
        </p:nvSpPr>
        <p:spPr>
          <a:xfrm>
            <a:off x="457200" y="783290"/>
            <a:ext cx="11277600" cy="5086163"/>
          </a:xfrm>
        </p:spPr>
        <p:txBody>
          <a:bodyPr>
            <a:normAutofit/>
          </a:bodyPr>
          <a:lstStyle/>
          <a:p>
            <a:pPr marL="0" indent="0" algn="just">
              <a:buNone/>
            </a:pPr>
            <a:r>
              <a:rPr lang="es-MX" sz="2000" b="0" i="0" dirty="0">
                <a:solidFill>
                  <a:srgbClr val="212529"/>
                </a:solidFill>
                <a:effectLst/>
                <a:highlight>
                  <a:srgbClr val="FFFFFF"/>
                </a:highlight>
                <a:latin typeface="open sans" panose="020B0606030504020204" pitchFamily="34" charset="0"/>
              </a:rPr>
              <a:t>La fórmula para calcular la </a:t>
            </a:r>
            <a:r>
              <a:rPr lang="es-MX" sz="2000" b="0" i="0" dirty="0">
                <a:effectLst/>
                <a:highlight>
                  <a:srgbClr val="FFFFFF"/>
                </a:highlight>
                <a:latin typeface="open sans" panose="020B0606030504020204" pitchFamily="34" charset="0"/>
              </a:rPr>
              <a:t>distribución normal</a:t>
            </a:r>
            <a:r>
              <a:rPr lang="es-MX" sz="2000" b="0" i="0" dirty="0">
                <a:solidFill>
                  <a:srgbClr val="212529"/>
                </a:solidFill>
                <a:effectLst/>
                <a:highlight>
                  <a:srgbClr val="FFFFFF"/>
                </a:highlight>
                <a:latin typeface="open sans" panose="020B0606030504020204" pitchFamily="34" charset="0"/>
              </a:rPr>
              <a:t> es:</a:t>
            </a:r>
          </a:p>
          <a:p>
            <a:pPr marL="0" indent="0" algn="just">
              <a:buNone/>
            </a:pPr>
            <a:r>
              <a:rPr lang="es-MX" sz="2000" b="0" i="0" dirty="0">
                <a:solidFill>
                  <a:srgbClr val="212529"/>
                </a:solidFill>
                <a:effectLst/>
                <a:highlight>
                  <a:srgbClr val="FFFFFF"/>
                </a:highlight>
                <a:latin typeface="open sans" panose="020B0606030504020204" pitchFamily="34" charset="0"/>
              </a:rPr>
              <a:t>Donde:</a:t>
            </a:r>
          </a:p>
          <a:p>
            <a:pPr algn="just"/>
            <a:r>
              <a:rPr lang="es-MX" sz="2000" b="0" i="0" dirty="0">
                <a:solidFill>
                  <a:srgbClr val="212529"/>
                </a:solidFill>
                <a:effectLst/>
                <a:highlight>
                  <a:srgbClr val="FFFFFF"/>
                </a:highlight>
                <a:latin typeface="open sans" panose="020B0606030504020204" pitchFamily="34" charset="0"/>
              </a:rPr>
              <a:t>n    = Número de ensayos/experimentos</a:t>
            </a:r>
          </a:p>
          <a:p>
            <a:pPr algn="just"/>
            <a:r>
              <a:rPr lang="es-MX" sz="2000" b="0" i="0" dirty="0">
                <a:solidFill>
                  <a:srgbClr val="212529"/>
                </a:solidFill>
                <a:effectLst/>
                <a:highlight>
                  <a:srgbClr val="FFFFFF"/>
                </a:highlight>
                <a:latin typeface="open sans" panose="020B0606030504020204" pitchFamily="34" charset="0"/>
              </a:rPr>
              <a:t>x    = Número de éxitos</a:t>
            </a:r>
          </a:p>
          <a:p>
            <a:pPr algn="just"/>
            <a:r>
              <a:rPr lang="es-MX" sz="2000" b="0" i="0" dirty="0">
                <a:solidFill>
                  <a:srgbClr val="212529"/>
                </a:solidFill>
                <a:effectLst/>
                <a:highlight>
                  <a:srgbClr val="FFFFFF"/>
                </a:highlight>
                <a:latin typeface="open sans" panose="020B0606030504020204" pitchFamily="34" charset="0"/>
              </a:rPr>
              <a:t>p    = Probabilidad de éxito</a:t>
            </a:r>
          </a:p>
          <a:p>
            <a:pPr algn="just"/>
            <a:r>
              <a:rPr lang="es-MX" sz="2000" b="0" i="0" dirty="0">
                <a:solidFill>
                  <a:srgbClr val="212529"/>
                </a:solidFill>
                <a:effectLst/>
                <a:highlight>
                  <a:srgbClr val="FFFFFF"/>
                </a:highlight>
                <a:latin typeface="open sans" panose="020B0606030504020204" pitchFamily="34" charset="0"/>
              </a:rPr>
              <a:t>q    = Probabilidad de fracaso (1-p)</a:t>
            </a:r>
          </a:p>
          <a:p>
            <a:pPr algn="just"/>
            <a:r>
              <a:rPr lang="es-MX" sz="1800" b="0" i="0" dirty="0">
                <a:solidFill>
                  <a:srgbClr val="212529"/>
                </a:solidFill>
                <a:effectLst/>
                <a:highlight>
                  <a:srgbClr val="FFFFFF"/>
                </a:highlight>
                <a:latin typeface="open sans" panose="020B0606030504020204" pitchFamily="34" charset="0"/>
              </a:rPr>
              <a:t>Es importante resaltar que la expresión entre corchetes no es una expresión matricial, sino que es un resultado de una combinatoria sin repetición. Este se obtiene con la siguiente formula:</a:t>
            </a:r>
          </a:p>
          <a:p>
            <a:pPr algn="just"/>
            <a:endParaRPr lang="es-MX" sz="2000" dirty="0"/>
          </a:p>
        </p:txBody>
      </p:sp>
      <p:pic>
        <p:nvPicPr>
          <p:cNvPr id="1030" name="Picture 6">
            <a:extLst>
              <a:ext uri="{FF2B5EF4-FFF2-40B4-BE49-F238E27FC236}">
                <a16:creationId xmlns:a16="http://schemas.microsoft.com/office/drawing/2014/main" id="{A65DEC9A-4459-223B-1684-914D6FF5DF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210" y="1260345"/>
            <a:ext cx="3223023" cy="14027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D370276-4D89-9A18-FFB1-A28087A10F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837" y="3931391"/>
            <a:ext cx="3755569" cy="12568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87E386AB-8449-25EE-C2BD-E58F86065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232" y="4462814"/>
            <a:ext cx="3926821" cy="1709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a:extLst>
              <a:ext uri="{FF2B5EF4-FFF2-40B4-BE49-F238E27FC236}">
                <a16:creationId xmlns:a16="http://schemas.microsoft.com/office/drawing/2014/main" id="{A76A645D-26B8-223B-068E-A47D3B6B1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429" r="9857"/>
          <a:stretch/>
        </p:blipFill>
        <p:spPr bwMode="auto">
          <a:xfrm>
            <a:off x="7186247" y="4505324"/>
            <a:ext cx="1927274" cy="16240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E042E5-AB66-6532-3F86-A4C83EC7E0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81" r="60810"/>
          <a:stretch/>
        </p:blipFill>
        <p:spPr bwMode="auto">
          <a:xfrm>
            <a:off x="6096000" y="4657000"/>
            <a:ext cx="1109004" cy="140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5945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19D4465-BDE3-58EC-9D07-4254EABEFF62}"/>
              </a:ext>
            </a:extLst>
          </p:cNvPr>
          <p:cNvSpPr>
            <a:spLocks noGrp="1"/>
          </p:cNvSpPr>
          <p:nvPr>
            <p:ph idx="1"/>
          </p:nvPr>
        </p:nvSpPr>
        <p:spPr>
          <a:xfrm>
            <a:off x="367552" y="415271"/>
            <a:ext cx="11183471" cy="6027458"/>
          </a:xfrm>
        </p:spPr>
        <p:txBody>
          <a:bodyPr>
            <a:normAutofit lnSpcReduction="10000"/>
          </a:bodyPr>
          <a:lstStyle/>
          <a:p>
            <a:pPr marL="0" indent="0" algn="l">
              <a:buNone/>
            </a:pPr>
            <a:r>
              <a:rPr lang="es-MX" b="1" i="0" dirty="0">
                <a:solidFill>
                  <a:srgbClr val="212529"/>
                </a:solidFill>
                <a:effectLst/>
                <a:highlight>
                  <a:srgbClr val="FFFFFF"/>
                </a:highlight>
                <a:latin typeface="open sans" panose="020B0606030504020204" pitchFamily="34" charset="0"/>
              </a:rPr>
              <a:t>Ejemplo de distribución binomial</a:t>
            </a:r>
          </a:p>
          <a:p>
            <a:pPr algn="l"/>
            <a:r>
              <a:rPr lang="es-MX" b="0" i="0" dirty="0">
                <a:solidFill>
                  <a:srgbClr val="212529"/>
                </a:solidFill>
                <a:effectLst/>
                <a:highlight>
                  <a:srgbClr val="FFFFFF"/>
                </a:highlight>
                <a:latin typeface="open sans" panose="020B0606030504020204" pitchFamily="34" charset="0"/>
              </a:rPr>
              <a:t>Imaginemos que un 80% de personas en el mundo ha visto el partido de la final del último mundial de fútbol. Tras el evento, 4 amigos se reúnen a conversar, ¿Cuál es la probabilidad de que 3 de ellos hayan visto el partido?</a:t>
            </a:r>
          </a:p>
          <a:p>
            <a:endParaRPr lang="es-MX" dirty="0"/>
          </a:p>
          <a:p>
            <a:pPr marL="0" indent="0" algn="l">
              <a:buNone/>
            </a:pPr>
            <a:r>
              <a:rPr lang="es-MX" sz="1700" b="0" i="0" dirty="0">
                <a:solidFill>
                  <a:srgbClr val="212529"/>
                </a:solidFill>
                <a:effectLst/>
                <a:highlight>
                  <a:srgbClr val="FFFFFF"/>
                </a:highlight>
                <a:latin typeface="open sans" panose="020B0606030504020204" pitchFamily="34" charset="0"/>
              </a:rPr>
              <a:t>n    = 4 (es el total de la muestra que tenemos)</a:t>
            </a:r>
          </a:p>
          <a:p>
            <a:pPr marL="0" indent="0" algn="l">
              <a:buNone/>
            </a:pPr>
            <a:r>
              <a:rPr lang="es-MX" sz="1700" b="0" i="0" dirty="0">
                <a:solidFill>
                  <a:srgbClr val="212529"/>
                </a:solidFill>
                <a:effectLst/>
                <a:highlight>
                  <a:srgbClr val="FFFFFF"/>
                </a:highlight>
                <a:latin typeface="open sans" panose="020B0606030504020204" pitchFamily="34" charset="0"/>
              </a:rPr>
              <a:t>x    = número de éxitos, 3 (3 de los 4 amigos lo hayan visto)</a:t>
            </a:r>
          </a:p>
          <a:p>
            <a:pPr marL="0" indent="0" algn="l">
              <a:buNone/>
            </a:pPr>
            <a:r>
              <a:rPr lang="es-MX" sz="1700" b="0" i="0" dirty="0">
                <a:solidFill>
                  <a:srgbClr val="212529"/>
                </a:solidFill>
                <a:effectLst/>
                <a:highlight>
                  <a:srgbClr val="FFFFFF"/>
                </a:highlight>
                <a:latin typeface="open sans" panose="020B0606030504020204" pitchFamily="34" charset="0"/>
              </a:rPr>
              <a:t>p    = probabilidad de éxito (0,8)</a:t>
            </a:r>
          </a:p>
          <a:p>
            <a:pPr marL="0" indent="0" algn="l">
              <a:buNone/>
            </a:pPr>
            <a:r>
              <a:rPr lang="es-MX" sz="1700" b="0" i="0" dirty="0">
                <a:solidFill>
                  <a:srgbClr val="212529"/>
                </a:solidFill>
                <a:effectLst/>
                <a:highlight>
                  <a:srgbClr val="FFFFFF"/>
                </a:highlight>
                <a:latin typeface="open sans" panose="020B0606030504020204" pitchFamily="34" charset="0"/>
              </a:rPr>
              <a:t>q    = probabilidad de fracaso (0,2). Este resultado se obtiene al restar 1-p.</a:t>
            </a:r>
          </a:p>
          <a:p>
            <a:pPr marL="0" indent="0" algn="l">
              <a:buNone/>
            </a:pPr>
            <a:endParaRPr lang="es-MX" sz="2400" dirty="0">
              <a:solidFill>
                <a:srgbClr val="212529"/>
              </a:solidFill>
              <a:highlight>
                <a:srgbClr val="FFFFFF"/>
              </a:highlight>
              <a:latin typeface="open sans" panose="020B0606030504020204" pitchFamily="34" charset="0"/>
            </a:endParaRPr>
          </a:p>
          <a:p>
            <a:pPr algn="l"/>
            <a:r>
              <a:rPr lang="es-MX" sz="1600" b="0" i="0" dirty="0">
                <a:solidFill>
                  <a:srgbClr val="212529"/>
                </a:solidFill>
                <a:effectLst/>
                <a:highlight>
                  <a:srgbClr val="FFFFFF"/>
                </a:highlight>
                <a:latin typeface="open sans" panose="020B0606030504020204" pitchFamily="34" charset="0"/>
              </a:rPr>
              <a:t>El numerador del factorial se obtendría de multiplicar 4*3*2*1 = 24 y en el denominador tendríamos 3*2*1*1 = 6. Por lo tanto, el resultado del factorial sería 24/6=4.</a:t>
            </a:r>
            <a:br>
              <a:rPr lang="es-MX" sz="1600" b="0" i="0" dirty="0">
                <a:solidFill>
                  <a:srgbClr val="212529"/>
                </a:solidFill>
                <a:effectLst/>
                <a:highlight>
                  <a:srgbClr val="FFFFFF"/>
                </a:highlight>
                <a:latin typeface="open sans" panose="020B0606030504020204" pitchFamily="34" charset="0"/>
              </a:rPr>
            </a:br>
            <a:r>
              <a:rPr lang="es-MX" sz="1600" b="0" i="0" dirty="0">
                <a:solidFill>
                  <a:srgbClr val="212529"/>
                </a:solidFill>
                <a:effectLst/>
                <a:highlight>
                  <a:srgbClr val="FFFFFF"/>
                </a:highlight>
                <a:latin typeface="open sans" panose="020B0606030504020204" pitchFamily="34" charset="0"/>
              </a:rPr>
              <a:t>Fuera del corchete tenemos dos números. El primero sería 0,8^3=0,512 y el segundo 0,2 (dado que 4-3 = 1 y cualquier número elevado a 1 es el mismo).</a:t>
            </a:r>
          </a:p>
          <a:p>
            <a:pPr algn="l"/>
            <a:r>
              <a:rPr lang="es-MX" sz="1600" b="0" i="0" dirty="0">
                <a:solidFill>
                  <a:srgbClr val="212529"/>
                </a:solidFill>
                <a:effectLst/>
                <a:highlight>
                  <a:srgbClr val="FFFFFF"/>
                </a:highlight>
                <a:latin typeface="open sans" panose="020B0606030504020204" pitchFamily="34" charset="0"/>
              </a:rPr>
              <a:t>Por tanto, nuestro resultado final sería: 4*0,512*0,2 = 0,4096. Si multiplicamos por 100 tenemos que hay una probabilidad del 40,96% de que 3 de los 4 amigos haya visto el partido de la final del mundial.</a:t>
            </a:r>
          </a:p>
          <a:p>
            <a:pPr marL="0" indent="0" algn="l">
              <a:buNone/>
            </a:pPr>
            <a:endParaRPr lang="es-MX" sz="2400" b="0" i="0" dirty="0">
              <a:solidFill>
                <a:srgbClr val="212529"/>
              </a:solidFill>
              <a:effectLst/>
              <a:highlight>
                <a:srgbClr val="FFFFFF"/>
              </a:highlight>
              <a:latin typeface="open sans" panose="020B0606030504020204" pitchFamily="34" charset="0"/>
            </a:endParaRPr>
          </a:p>
          <a:p>
            <a:endParaRPr lang="es-MX" dirty="0"/>
          </a:p>
        </p:txBody>
      </p:sp>
      <p:pic>
        <p:nvPicPr>
          <p:cNvPr id="2050" name="Picture 2">
            <a:extLst>
              <a:ext uri="{FF2B5EF4-FFF2-40B4-BE49-F238E27FC236}">
                <a16:creationId xmlns:a16="http://schemas.microsoft.com/office/drawing/2014/main" id="{63E17D60-E6B8-B801-5B9A-BF65B61286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05" t="25819" r="8989" b="24401"/>
          <a:stretch/>
        </p:blipFill>
        <p:spPr bwMode="auto">
          <a:xfrm>
            <a:off x="7590710" y="2774091"/>
            <a:ext cx="4233738" cy="953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237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065BB9-1910-5559-082F-E1DC484353A4}"/>
              </a:ext>
            </a:extLst>
          </p:cNvPr>
          <p:cNvSpPr>
            <a:spLocks noGrp="1"/>
          </p:cNvSpPr>
          <p:nvPr>
            <p:ph idx="1"/>
          </p:nvPr>
        </p:nvSpPr>
        <p:spPr/>
        <p:txBody>
          <a:bodyPr/>
          <a:lstStyle/>
          <a:p>
            <a:r>
              <a:rPr lang="es-MX" dirty="0">
                <a:hlinkClick r:id="rId2"/>
              </a:rPr>
              <a:t>https://www.youtube.com/playlist?list=PL2YDFFqqa6jd5Cwir39dHdL5qT3hOIM5J</a:t>
            </a:r>
            <a:endParaRPr lang="es-MX" dirty="0"/>
          </a:p>
          <a:p>
            <a:endParaRPr lang="es-MX" dirty="0"/>
          </a:p>
          <a:p>
            <a:r>
              <a:rPr lang="es-MX" dirty="0">
                <a:hlinkClick r:id="rId3"/>
              </a:rPr>
              <a:t>https://drive.google.com/file/d/1TBYadQ9YkwOZdIdW4C2iFJxsui_g2RDX/view?usp=sharing</a:t>
            </a:r>
            <a:endParaRPr lang="es-MX" dirty="0"/>
          </a:p>
          <a:p>
            <a:endParaRPr lang="es-MX" dirty="0"/>
          </a:p>
          <a:p>
            <a:endParaRPr lang="es-MX" dirty="0"/>
          </a:p>
        </p:txBody>
      </p:sp>
    </p:spTree>
    <p:extLst>
      <p:ext uri="{BB962C8B-B14F-4D97-AF65-F5344CB8AC3E}">
        <p14:creationId xmlns:p14="http://schemas.microsoft.com/office/powerpoint/2010/main" val="1812295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2968FA-17EE-1E92-6C51-FD0411A3FAF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3CECB61-C50E-DED9-4AF8-EC703A4EE51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8431F6C-FBAC-C05B-069B-173D2D92EF3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52126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111F53-7D4F-7905-98E5-F6AF64F237A2}"/>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FDA1176-AD3D-812D-318C-BA726104980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A2D91E59-B0C0-BCF1-41E3-83FF2F05F54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18395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0113A7-1344-7C3E-CD0E-0B2DE73409AC}"/>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18B2272-BDDD-A5FE-4421-58F63D3FB7F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4F72017-6AE0-EE34-A792-2E525F7867B3}"/>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52643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851E2E-6E12-D469-D8F6-CF980A1C9F5E}"/>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D3680A3-4EBB-1D56-A452-C6E333FBABD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80A7FCA-C92D-CCD3-B2F9-3E9090D565C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1770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FBD4A6-6DAB-B915-ECB5-5ECDEE9D219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9C89E5D-9600-BEE6-4EC7-80962435FEA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A95C7B3-A6DB-015A-9031-DC71580C43F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5002185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343</TotalTime>
  <Words>873</Words>
  <Application>Microsoft Office PowerPoint</Application>
  <PresentationFormat>Panorámica</PresentationFormat>
  <Paragraphs>63</Paragraphs>
  <Slides>47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Aptos</vt:lpstr>
      <vt:lpstr>Aptos Display</vt:lpstr>
      <vt:lpstr>Arial</vt:lpstr>
      <vt:lpstr>Open Sans</vt:lpstr>
      <vt:lpstr>Tema de Office</vt:lpstr>
      <vt:lpstr>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Iturbe Gil</dc:creator>
  <cp:lastModifiedBy>Carlos Iturbe Gil</cp:lastModifiedBy>
  <cp:revision>30</cp:revision>
  <dcterms:created xsi:type="dcterms:W3CDTF">2024-07-24T03:19:53Z</dcterms:created>
  <dcterms:modified xsi:type="dcterms:W3CDTF">2024-07-26T20:09:30Z</dcterms:modified>
</cp:coreProperties>
</file>